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1" r:id="rId1"/>
  </p:sldMasterIdLst>
  <p:notesMasterIdLst>
    <p:notesMasterId r:id="rId12"/>
  </p:notesMasterIdLst>
  <p:sldIdLst>
    <p:sldId id="266" r:id="rId2"/>
    <p:sldId id="314" r:id="rId3"/>
    <p:sldId id="321" r:id="rId4"/>
    <p:sldId id="372" r:id="rId5"/>
    <p:sldId id="322" r:id="rId6"/>
    <p:sldId id="369" r:id="rId7"/>
    <p:sldId id="370" r:id="rId8"/>
    <p:sldId id="371" r:id="rId9"/>
    <p:sldId id="368" r:id="rId10"/>
    <p:sldId id="280" r:id="rId1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474" autoAdjust="0"/>
  </p:normalViewPr>
  <p:slideViewPr>
    <p:cSldViewPr>
      <p:cViewPr varScale="1">
        <p:scale>
          <a:sx n="67" d="100"/>
          <a:sy n="67" d="100"/>
        </p:scale>
        <p:origin x="14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>
              <a:defRPr sz="1200"/>
            </a:lvl1pPr>
          </a:lstStyle>
          <a:p>
            <a:fld id="{959BF71B-EA05-46DE-832E-D54944C21F6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9" tIns="45994" rIns="91989" bIns="4599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1989" tIns="45994" rIns="91989" bIns="4599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>
              <a:defRPr sz="1200"/>
            </a:lvl1pPr>
          </a:lstStyle>
          <a:p>
            <a:fld id="{603E8024-507E-41C4-8FBC-3F3243F7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5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1E07CF-B782-434B-8957-5C8C5BEAAA34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B6FAD5-3FCE-4F4D-86DE-DF6DD76B759E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829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69FFB39-42B2-4253-B484-3D25635F4D8C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FCD86D1-F9A8-4269-80CB-13272BA5A3B5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34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69FFB39-42B2-4253-B484-3D25635F4D8C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FCD86D1-F9A8-4269-80CB-13272BA5A3B5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522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69FFB39-42B2-4253-B484-3D25635F4D8C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FCD86D1-F9A8-4269-80CB-13272BA5A3B5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0005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69FFB39-42B2-4253-B484-3D25635F4D8C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FCD86D1-F9A8-4269-80CB-13272BA5A3B5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149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69FFB39-42B2-4253-B484-3D25635F4D8C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FCD86D1-F9A8-4269-80CB-13272BA5A3B5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226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69FFB39-42B2-4253-B484-3D25635F4D8C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FCD86D1-F9A8-4269-80CB-13272BA5A3B5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123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C4E4DA-2FD0-4515-A3F1-DC5D9044E5B3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E67485-ADE6-46AA-BCE7-9C01CC65285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630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E00CA6-9AB2-4E6B-9003-8A1E778D50E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9EABD1-1BD6-44B4-86AA-40A177A4047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27660D-B916-458C-ADB6-5ADBE29A145E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0C43F-8A3E-416B-AFDA-5CA07304E37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89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72AC15-3E0F-47E5-A64D-3E4D14EEDBF9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3A4D6-AE11-4665-9E55-EBD11D4F0755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955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0E6377-2D5F-4987-8437-6359397E57A6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60FDA-BE34-49CD-8C49-4482DA1727E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60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7F003A-670F-45C0-B7C3-251129EFE07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8CCFC-F70F-4649-BCD8-35D3063E3A6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91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2DC47D-7902-458F-802D-CADA7299183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85726-C4E7-4CB4-BF61-BEB55FCE6A1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926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CEF3CC-1CA8-4DE8-80C5-21FCD21B4F8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FEF21E-C800-4AF1-A0AA-ACC7068F249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889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81E47E-D1B1-4BDF-B5B8-4C187D98B5AE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E6BEA-E296-4390-AADA-A6B938EAC89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09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0085-AB7D-4BBA-A0E6-4A946E8CE159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27.03.2020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2E79B3-60FB-4FDA-BCC3-99DA48DF5E6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81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22C1F5A-36D9-4363-BD8D-D5C1C682B5BD}" type="datetimeFigureOut">
              <a:rPr lang="ru-RU" smtClean="0">
                <a:solidFill>
                  <a:srgbClr val="073E87"/>
                </a:solidFill>
              </a:rPr>
              <a:pPr/>
              <a:t>27.03.2020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4E68A5-2C2F-4DE0-9B70-736F99ABBAFC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26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  <p:sldLayoutId id="2147484013" r:id="rId12"/>
    <p:sldLayoutId id="2147484014" r:id="rId13"/>
    <p:sldLayoutId id="2147484015" r:id="rId14"/>
    <p:sldLayoutId id="2147484016" r:id="rId15"/>
    <p:sldLayoutId id="2147484017" r:id="rId16"/>
    <p:sldLayoutId id="214748401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773" y="1487480"/>
            <a:ext cx="8980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7855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Спасского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сложившейся эпидемиологической ситуации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1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132856"/>
            <a:ext cx="6511925" cy="85725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внимание!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5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352928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Дошкольные о</a:t>
            </a:r>
            <a:r>
              <a:rPr lang="ru-RU" alt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бразовательные организации Спасского </a:t>
            </a:r>
            <a:r>
              <a:rPr lang="ru-RU" alt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муниципального района</a:t>
            </a:r>
            <a:endParaRPr lang="ru-RU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7848872" cy="4752528"/>
          </a:xfrm>
        </p:spPr>
        <p:txBody>
          <a:bodyPr/>
          <a:lstStyle/>
          <a:p>
            <a:pPr marL="34528" indent="0" algn="ctr" hangingPunct="0">
              <a:buNone/>
            </a:pP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 algn="ctr">
              <a:buNone/>
            </a:pP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 algn="ctr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Количество ДОУ –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21</a:t>
            </a:r>
          </a:p>
          <a:p>
            <a:pPr marL="34528" indent="0" algn="ctr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Количество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воспитанников –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631чел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34528" indent="0" algn="ctr">
              <a:buNone/>
            </a:pP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 algn="ctr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Количество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сотрудников ДОУ – 219 чел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-749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8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95487"/>
            <a:ext cx="7704856" cy="64807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Нормативная база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9024" y="1196752"/>
            <a:ext cx="8784976" cy="5256584"/>
          </a:xfrm>
        </p:spPr>
        <p:txBody>
          <a:bodyPr>
            <a:normAutofit fontScale="85000" lnSpcReduction="20000"/>
          </a:bodyPr>
          <a:lstStyle/>
          <a:p>
            <a:pPr marL="34528" indent="0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1.Письмо Федеральной службы по надзору в сфере защиты прав потребителей и благополучия человека (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Роспотребнадзор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РФ № 02/414 б – 2020-23  от 13.03.2020 «Об усилении санитарно-эпидемиологических мероприятий в образовательных организациях»</a:t>
            </a:r>
          </a:p>
          <a:p>
            <a:pPr marL="34528" indent="0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Решения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санитарно-противоэпидемической комиссии Кабинета министров Республики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Татарстан: </a:t>
            </a:r>
          </a:p>
          <a:p>
            <a:pPr marL="34528" indent="0" algn="ctr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13.03.2020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  <a:p>
            <a:pPr marL="34528" indent="0" algn="ctr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16.03.2020 №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22</a:t>
            </a:r>
          </a:p>
          <a:p>
            <a:pPr marL="34528" indent="0" algn="ctr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17.03.2020 №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23</a:t>
            </a:r>
          </a:p>
          <a:p>
            <a:pPr marL="34528" indent="0">
              <a:buNone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Постановление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Кабинета министров Республики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Татарстан от 19.03.2020 №208. </a:t>
            </a:r>
          </a:p>
          <a:p>
            <a:pPr marL="34528" indent="0">
              <a:buNone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Распоряжение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Кабинета министров Республики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Татарстан от 20.03.2020 № 620-р.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528" indent="0">
              <a:buNone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Рекомендации Федеральной службы по надзору в сфере защиты прав потребителей и благополучия человека «О мерах по профилактике новой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инфекции (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COVID-19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от 10.03.2020 № 02/3853-2020-27</a:t>
            </a:r>
          </a:p>
          <a:p>
            <a:pPr marL="34528" indent="0">
              <a:buNone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Письмо МУ «Отдел образования Исполнительного комитета Спасского муниципального района  №183 от 19.03.2020 г.</a:t>
            </a:r>
          </a:p>
          <a:p>
            <a:pPr marL="34528" indent="0">
              <a:buNone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Протокол совещания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руководителями образовательных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организаций от 24.03.2020 г.</a:t>
            </a:r>
          </a:p>
          <a:p>
            <a:pPr marL="34528" indent="0">
              <a:buNone/>
            </a:pPr>
            <a:endParaRPr lang="ru-RU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528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77428" indent="-342900">
              <a:buAutoNum type="arabicPeriod"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3" y="51471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7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Документация, разрабатываемая и используемая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ДОУ в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карантина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179512" y="1844824"/>
            <a:ext cx="8784975" cy="3450696"/>
          </a:xfrm>
        </p:spPr>
        <p:txBody>
          <a:bodyPr>
            <a:noAutofit/>
          </a:bodyPr>
          <a:lstStyle/>
          <a:p>
            <a:r>
              <a:rPr lang="ru-RU" sz="1200" b="1" dirty="0" smtClean="0"/>
              <a:t>Приказ </a:t>
            </a:r>
            <a:r>
              <a:rPr lang="ru-RU" sz="1200" b="1" dirty="0"/>
              <a:t>"О неотложных мерах по недопущению распространения инфекционного заболевания (гриппа) в дошкольном учреждении" </a:t>
            </a:r>
            <a:endParaRPr lang="ru-RU" sz="1200" b="1" dirty="0" smtClean="0"/>
          </a:p>
          <a:p>
            <a:pPr lvl="0" fontAlgn="base"/>
            <a:r>
              <a:rPr lang="ru-RU" sz="1200" b="1" dirty="0" smtClean="0"/>
              <a:t>график </a:t>
            </a:r>
            <a:r>
              <a:rPr lang="ru-RU" sz="1200" b="1" dirty="0"/>
              <a:t>влажной уборки (приложение 2);  </a:t>
            </a:r>
          </a:p>
          <a:p>
            <a:pPr lvl="0" fontAlgn="base"/>
            <a:r>
              <a:rPr lang="ru-RU" sz="1200" b="1" dirty="0"/>
              <a:t>график проветривания помещения (приложение 3);  </a:t>
            </a:r>
          </a:p>
          <a:p>
            <a:pPr lvl="0" fontAlgn="base"/>
            <a:r>
              <a:rPr lang="ru-RU" sz="1200" b="1" dirty="0"/>
              <a:t>график </a:t>
            </a:r>
            <a:r>
              <a:rPr lang="ru-RU" sz="1200" b="1" dirty="0" err="1"/>
              <a:t>кварцевания</a:t>
            </a:r>
            <a:r>
              <a:rPr lang="ru-RU" sz="1200" b="1" dirty="0"/>
              <a:t> (приложение 4);  </a:t>
            </a:r>
          </a:p>
          <a:p>
            <a:pPr lvl="0" fontAlgn="base"/>
            <a:r>
              <a:rPr lang="ru-RU" sz="1200" b="1" dirty="0"/>
              <a:t>журнал инструктажа при карантине (приложение 5);  </a:t>
            </a:r>
          </a:p>
          <a:p>
            <a:pPr lvl="0" fontAlgn="base"/>
            <a:r>
              <a:rPr lang="ru-RU" sz="1200" b="1" dirty="0"/>
              <a:t>план противоэпидемических мероприятий (приложение 6);  </a:t>
            </a:r>
          </a:p>
          <a:p>
            <a:pPr lvl="0" fontAlgn="base"/>
            <a:r>
              <a:rPr lang="ru-RU" sz="1200" b="1" dirty="0"/>
              <a:t>памятку по предупреждению инфекционного заболевания (гриппа) (далее – Памятка; приложение 7);  </a:t>
            </a:r>
          </a:p>
          <a:p>
            <a:pPr lvl="0" fontAlgn="base"/>
            <a:r>
              <a:rPr lang="ru-RU" sz="1200" b="1" dirty="0"/>
              <a:t>лист медицинского наблюдения за контактными детьми (приложение 8);  </a:t>
            </a:r>
          </a:p>
          <a:p>
            <a:pPr lvl="0" fontAlgn="base"/>
            <a:r>
              <a:rPr lang="ru-RU" sz="1200" b="1" dirty="0"/>
              <a:t>журнал осмотра контактных детей (приложение 9);  </a:t>
            </a:r>
          </a:p>
          <a:p>
            <a:pPr lvl="0" fontAlgn="base"/>
            <a:r>
              <a:rPr lang="ru-RU" sz="1200" b="1" dirty="0"/>
              <a:t>журнал проведения профилактических мероприятий (приложение 10);  </a:t>
            </a:r>
          </a:p>
          <a:p>
            <a:pPr lvl="0" fontAlgn="base"/>
            <a:r>
              <a:rPr lang="ru-RU" sz="1200" b="1" dirty="0"/>
              <a:t>журнал передачи контактных детей (приложение 11).  </a:t>
            </a:r>
          </a:p>
          <a:p>
            <a:pPr lvl="0" fontAlgn="base"/>
            <a:r>
              <a:rPr lang="ru-RU" sz="1200" b="1" dirty="0" smtClean="0"/>
              <a:t>журнал </a:t>
            </a:r>
            <a:r>
              <a:rPr lang="ru-RU" sz="1200" b="1" dirty="0"/>
              <a:t>регистрации бактерицидной установки;  </a:t>
            </a:r>
          </a:p>
          <a:p>
            <a:pPr lvl="0" fontAlgn="base"/>
            <a:r>
              <a:rPr lang="ru-RU" sz="1200" b="1" dirty="0"/>
              <a:t>журнал учета инфекционных заболеваний.  </a:t>
            </a:r>
          </a:p>
          <a:p>
            <a:r>
              <a:rPr lang="ru-RU" sz="1200" b="1" dirty="0" smtClean="0"/>
              <a:t>Памятка </a:t>
            </a:r>
            <a:r>
              <a:rPr lang="ru-RU" sz="1200" b="1" dirty="0"/>
              <a:t>по предупреждению инфекционного </a:t>
            </a:r>
            <a:r>
              <a:rPr lang="ru-RU" sz="1200" b="1" dirty="0" smtClean="0"/>
              <a:t>заболевания. 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068473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36104"/>
            <a:ext cx="79208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Маршрут по усилению мер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99138049"/>
              </p:ext>
            </p:extLst>
          </p:nvPr>
        </p:nvGraphicFramePr>
        <p:xfrm>
          <a:off x="539552" y="1772815"/>
          <a:ext cx="8208912" cy="46644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386">
                  <a:extLst>
                    <a:ext uri="{9D8B030D-6E8A-4147-A177-3AD203B41FA5}">
                      <a16:colId xmlns:a16="http://schemas.microsoft.com/office/drawing/2014/main" val="3047352540"/>
                    </a:ext>
                  </a:extLst>
                </a:gridCol>
                <a:gridCol w="5469278">
                  <a:extLst>
                    <a:ext uri="{9D8B030D-6E8A-4147-A177-3AD203B41FA5}">
                      <a16:colId xmlns:a16="http://schemas.microsoft.com/office/drawing/2014/main" val="90351167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612185132"/>
                    </a:ext>
                  </a:extLst>
                </a:gridCol>
              </a:tblGrid>
              <a:tr h="3343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0091448"/>
                  </a:ext>
                </a:extLst>
              </a:tr>
              <a:tr h="7457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Осмотр  детей при поступлении в учреждения с целью выявления больных (фильтр)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Медсестра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ДОУ,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686877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Контролирование  состояния здоровья сотрудников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Медсестра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ДОУ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4359433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Измерение температуры тела работников 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Медсестра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ДОУ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1891457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входе в организацию  обрабатывать руки антисептиком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734250"/>
                  </a:ext>
                </a:extLst>
              </a:tr>
              <a:tr h="8435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работников о необходимости соблюдения правил личной и общественной гигиены: режима регулярного мытья рук с мылом или обработка кожными антисептиками- в течение рабочего дня, после каждого посещения туалета. (под роспись)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465826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средств индивидуальной защиты органов дыхания (маски)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2775126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Маршрут по усилению мер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41585647"/>
              </p:ext>
            </p:extLst>
          </p:nvPr>
        </p:nvGraphicFramePr>
        <p:xfrm>
          <a:off x="457200" y="1700808"/>
          <a:ext cx="8435280" cy="4646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378">
                  <a:extLst>
                    <a:ext uri="{9D8B030D-6E8A-4147-A177-3AD203B41FA5}">
                      <a16:colId xmlns:a16="http://schemas.microsoft.com/office/drawing/2014/main" val="2461121203"/>
                    </a:ext>
                  </a:extLst>
                </a:gridCol>
                <a:gridCol w="6287310">
                  <a:extLst>
                    <a:ext uri="{9D8B030D-6E8A-4147-A177-3AD203B41FA5}">
                      <a16:colId xmlns:a16="http://schemas.microsoft.com/office/drawing/2014/main" val="1105876479"/>
                    </a:ext>
                  </a:extLst>
                </a:gridCol>
                <a:gridCol w="1626592">
                  <a:extLst>
                    <a:ext uri="{9D8B030D-6E8A-4147-A177-3AD203B41FA5}">
                      <a16:colId xmlns:a16="http://schemas.microsoft.com/office/drawing/2014/main" val="3574329284"/>
                    </a:ext>
                  </a:extLst>
                </a:gridCol>
              </a:tblGrid>
              <a:tr h="323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Санитарное  состояние в ДОУ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extLst>
                  <a:ext uri="{0D108BD9-81ED-4DB2-BD59-A6C34878D82A}">
                    <a16:rowId xmlns:a16="http://schemas.microsoft.com/office/drawing/2014/main" val="4012994021"/>
                  </a:ext>
                </a:extLst>
              </a:tr>
              <a:tr h="323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extLst>
                  <a:ext uri="{0D108BD9-81ED-4DB2-BD59-A6C34878D82A}">
                    <a16:rowId xmlns:a16="http://schemas.microsoft.com/office/drawing/2014/main" val="4085909002"/>
                  </a:ext>
                </a:extLst>
              </a:tr>
              <a:tr h="13445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Уборка помещений с применением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дез.средств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(обработка дверных ручек, выключателей, поручней, перил, столов, стульев,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орг.техники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мест пользования.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помещения с кратностью обработки каждые 2 часа.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extLst>
                  <a:ext uri="{0D108BD9-81ED-4DB2-BD59-A6C34878D82A}">
                    <a16:rowId xmlns:a16="http://schemas.microsoft.com/office/drawing/2014/main" val="3355245155"/>
                  </a:ext>
                </a:extLst>
              </a:tr>
              <a:tr h="663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дез.средств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уборки помещений и обработки рук сотрудников не менее  чем на 5 дней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extLst>
                  <a:ext uri="{0D108BD9-81ED-4DB2-BD59-A6C34878D82A}">
                    <a16:rowId xmlns:a16="http://schemas.microsoft.com/office/drawing/2014/main" val="266683896"/>
                  </a:ext>
                </a:extLst>
              </a:tr>
              <a:tr h="323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журнала обработки помещений 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extLst>
                  <a:ext uri="{0D108BD9-81ED-4DB2-BD59-A6C34878D82A}">
                    <a16:rowId xmlns:a16="http://schemas.microsoft.com/office/drawing/2014/main" val="558327473"/>
                  </a:ext>
                </a:extLst>
              </a:tr>
              <a:tr h="663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Регулярное проветривание помещений (график проветривания)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extLst>
                  <a:ext uri="{0D108BD9-81ED-4DB2-BD59-A6C34878D82A}">
                    <a16:rowId xmlns:a16="http://schemas.microsoft.com/office/drawing/2014/main" val="2496958794"/>
                  </a:ext>
                </a:extLst>
              </a:tr>
              <a:tr h="10041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в помещениях бактерицидных ламп,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рецикуляторов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воздуха (для обеззараживания воздуха). Знать как работает данное оборудование.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37" marR="60837" marT="0" marB="0"/>
                </a:tc>
                <a:extLst>
                  <a:ext uri="{0D108BD9-81ED-4DB2-BD59-A6C34878D82A}">
                    <a16:rowId xmlns:a16="http://schemas.microsoft.com/office/drawing/2014/main" val="4093884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41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-просветительская работа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сотрудников и родителей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3477346"/>
              </p:ext>
            </p:extLst>
          </p:nvPr>
        </p:nvGraphicFramePr>
        <p:xfrm>
          <a:off x="457200" y="2204863"/>
          <a:ext cx="8229600" cy="3593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665">
                  <a:extLst>
                    <a:ext uri="{9D8B030D-6E8A-4147-A177-3AD203B41FA5}">
                      <a16:colId xmlns:a16="http://schemas.microsoft.com/office/drawing/2014/main" val="3933504652"/>
                    </a:ext>
                  </a:extLst>
                </a:gridCol>
                <a:gridCol w="6134006">
                  <a:extLst>
                    <a:ext uri="{9D8B030D-6E8A-4147-A177-3AD203B41FA5}">
                      <a16:colId xmlns:a16="http://schemas.microsoft.com/office/drawing/2014/main" val="583098649"/>
                    </a:ext>
                  </a:extLst>
                </a:gridCol>
                <a:gridCol w="1586929">
                  <a:extLst>
                    <a:ext uri="{9D8B030D-6E8A-4147-A177-3AD203B41FA5}">
                      <a16:colId xmlns:a16="http://schemas.microsoft.com/office/drawing/2014/main" val="2032828128"/>
                    </a:ext>
                  </a:extLst>
                </a:gridCol>
              </a:tblGrid>
              <a:tr h="7410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8333844"/>
                  </a:ext>
                </a:extLst>
              </a:tr>
              <a:tr h="987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Ежедневный  учет отсутствующих, своевременная передача этих сведений, а также справок переболевших детей медицинскому персоналу.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0585287"/>
                  </a:ext>
                </a:extLst>
              </a:tr>
              <a:tr h="7410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Организовать  и привить воспитанникам профилактические процедуры. 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8732047"/>
                  </a:ext>
                </a:extLst>
              </a:tr>
              <a:tr h="11245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Организовать  занятия – игры, где наглядно показать и рассказать  алгоритмы различных гигиенических, закаливающих процедур. 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439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678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98917291"/>
              </p:ext>
            </p:extLst>
          </p:nvPr>
        </p:nvGraphicFramePr>
        <p:xfrm>
          <a:off x="457200" y="1556792"/>
          <a:ext cx="8229600" cy="482453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6538122">
                  <a:extLst>
                    <a:ext uri="{9D8B030D-6E8A-4147-A177-3AD203B41FA5}">
                      <a16:colId xmlns:a16="http://schemas.microsoft.com/office/drawing/2014/main" val="580004171"/>
                    </a:ext>
                  </a:extLst>
                </a:gridCol>
                <a:gridCol w="1691478">
                  <a:extLst>
                    <a:ext uri="{9D8B030D-6E8A-4147-A177-3AD203B41FA5}">
                      <a16:colId xmlns:a16="http://schemas.microsoft.com/office/drawing/2014/main" val="883585334"/>
                    </a:ext>
                  </a:extLst>
                </a:gridCol>
              </a:tblGrid>
              <a:tr h="3336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3625814"/>
                  </a:ext>
                </a:extLst>
              </a:tr>
              <a:tr h="10316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Оформление Уголка  </a:t>
                      </a:r>
                      <a:r>
                        <a:rPr lang="ru-RU" sz="1600" dirty="0">
                          <a:effectLst/>
                        </a:rPr>
                        <a:t>здоровья, где имеется наиболее актуальная информация, памятки, листовки с предостережениями об опасности инфекций, профилактических мероприятиях.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Педагоги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627341"/>
                  </a:ext>
                </a:extLst>
              </a:tr>
              <a:tr h="682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Информация для родителей о профилактических мероприятиях через ватсап, на сайте детского сада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Педагоги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6038291"/>
                  </a:ext>
                </a:extLst>
              </a:tr>
              <a:tr h="2776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Взаимодействие  с каждым родителем отдельно: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>
                          <a:effectLst/>
                        </a:rPr>
                        <a:t>Беседы с родителями о том, что при первых признаках заболевания ребенка не приводили его в ДОУ. Предостерегать  родителей от попыток самим «ставить диагноз» и заниматься самолечением. Немедленно обращаться к доктору при  подозрении на инфекцию. 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dirty="0">
                          <a:effectLst/>
                        </a:rPr>
                        <a:t>Закрепление  в семье гигиенических  навыков, которые прививают в ДОУ;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Педагоги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9947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489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0485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Используемые памятки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Объект 5"/>
          <p:cNvPicPr>
            <a:picLocks noGrp="1"/>
          </p:cNvPicPr>
          <p:nvPr>
            <p:ph sz="quarter" idx="13"/>
          </p:nvPr>
        </p:nvPicPr>
        <p:blipFill rotWithShape="1">
          <a:blip r:embed="rId2"/>
          <a:srcRect l="19983" t="21330" r="21500" b="6886"/>
          <a:stretch/>
        </p:blipFill>
        <p:spPr bwMode="auto">
          <a:xfrm>
            <a:off x="395536" y="1196752"/>
            <a:ext cx="5184576" cy="47616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20412" t="21905" r="22062" b="8270"/>
          <a:stretch/>
        </p:blipFill>
        <p:spPr bwMode="auto">
          <a:xfrm>
            <a:off x="3923928" y="2204864"/>
            <a:ext cx="5146810" cy="4365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582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4037</TotalTime>
  <Words>623</Words>
  <Application>Microsoft Office PowerPoint</Application>
  <PresentationFormat>Экран (4:3)</PresentationFormat>
  <Paragraphs>113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Tw Cen MT</vt:lpstr>
      <vt:lpstr>Капля</vt:lpstr>
      <vt:lpstr>Презентация PowerPoint</vt:lpstr>
      <vt:lpstr>Дошкольные образовательные организации Спасского муниципального района</vt:lpstr>
      <vt:lpstr>Нормативная база</vt:lpstr>
      <vt:lpstr>Документация, разрабатываемая и используемая в ДОУ в период карантина  </vt:lpstr>
      <vt:lpstr>Маршрут по усилению мер</vt:lpstr>
      <vt:lpstr>Маршрут по усилению мер</vt:lpstr>
      <vt:lpstr>Санитарно -просветительская работа  среди детей, сотрудников и родителей </vt:lpstr>
      <vt:lpstr>Работа с родителями </vt:lpstr>
      <vt:lpstr>Используемые памятки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АРП</dc:title>
  <dc:creator>Пользователь Windows</dc:creator>
  <cp:lastModifiedBy>Никитина СА</cp:lastModifiedBy>
  <cp:revision>415</cp:revision>
  <cp:lastPrinted>2020-03-23T06:28:57Z</cp:lastPrinted>
  <dcterms:created xsi:type="dcterms:W3CDTF">2015-06-22T10:33:10Z</dcterms:created>
  <dcterms:modified xsi:type="dcterms:W3CDTF">2020-03-27T08:55:39Z</dcterms:modified>
</cp:coreProperties>
</file>